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5.xml" ContentType="application/vnd.openxmlformats-officedocument.presentationml.notesSlide+xml"/>
  <Override PartName="/ppt/embeddings/oleObject5.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6.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9"/>
  </p:notesMasterIdLst>
  <p:handoutMasterIdLst>
    <p:handoutMasterId r:id="rId230"/>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30" r:id="rId226"/>
    <p:sldId id="1222" r:id="rId227"/>
    <p:sldId id="1244" r:id="rId228"/>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93" d="100"/>
          <a:sy n="93" d="100"/>
        </p:scale>
        <p:origin x="-784" y="-10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6849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handoutMaster" Target="handoutMasters/handoutMaster1.xml"/><Relationship Id="rId231" Type="http://schemas.openxmlformats.org/officeDocument/2006/relationships/printerSettings" Target="printerSettings/printerSettings1.bin"/><Relationship Id="rId232" Type="http://schemas.openxmlformats.org/officeDocument/2006/relationships/presProps" Target="presProps.xml"/><Relationship Id="rId233"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theme" Target="theme/theme1.xml"/><Relationship Id="rId23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9.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0.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gif"/><Relationship Id="rId5"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gi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9.png"/></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77.png"/><Relationship Id="rId5" Type="http://schemas.openxmlformats.org/officeDocument/2006/relationships/image" Target="../media/image110.gi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openxmlformats.org/officeDocument/2006/relationships/image" Target="../media/image5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image" Target="../media/image68.emf"/><Relationship Id="rId11"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solidFill>
                  <a:schemeClr val="tx2"/>
                </a:solidFill>
              </a:rPr>
              <a:t>Basic </a:t>
            </a:r>
            <a:r>
              <a:rPr lang="en-US" sz="9600" dirty="0" err="1" smtClean="0">
                <a:solidFill>
                  <a:schemeClr val="tx2"/>
                </a:solidFill>
              </a:rPr>
              <a:t>xtUML</a:t>
            </a:r>
            <a:r>
              <a:rPr lang="en-US" sz="9600" dirty="0" smtClean="0">
                <a:solidFill>
                  <a:schemeClr val="tx2"/>
                </a:solidFill>
              </a:rPr>
              <a:t> Modeling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8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smtClean="0">
                <a:solidFill>
                  <a:schemeClr val="tx2">
                    <a:lumMod val="75000"/>
                  </a:schemeClr>
                </a:solidFill>
              </a:rPr>
              <a:t>Requirements Gathering</a:t>
            </a:r>
          </a:p>
          <a:p>
            <a:endParaRPr lang="en-US" sz="2000" dirty="0" smtClean="0"/>
          </a:p>
          <a:p>
            <a:endParaRPr lang="en-US" sz="2000" dirty="0"/>
          </a:p>
          <a:p>
            <a:endParaRPr lang="en-US" sz="2000" dirty="0" smtClean="0"/>
          </a:p>
          <a:p>
            <a:r>
              <a:rPr lang="en-US" sz="2000" dirty="0" smtClean="0">
                <a:solidFill>
                  <a:srgbClr val="92D050"/>
                </a:solidFill>
              </a:rPr>
              <a:t>Requirements Clarification</a:t>
            </a:r>
          </a:p>
          <a:p>
            <a:endParaRPr lang="en-US" sz="2000" dirty="0" smtClean="0"/>
          </a:p>
          <a:p>
            <a:endParaRPr lang="en-US" sz="2000" dirty="0" smtClean="0"/>
          </a:p>
          <a:p>
            <a:endParaRPr lang="en-US" sz="2000" dirty="0"/>
          </a:p>
          <a:p>
            <a:r>
              <a:rPr lang="en-US" sz="2000" dirty="0" smtClean="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a:t>
            </a:r>
            <a:r>
              <a:rPr lang="en-US" dirty="0" smtClean="0"/>
              <a:t>.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shown at the beginning of the section on classes.</a:t>
            </a:r>
          </a:p>
          <a:p>
            <a:endParaRPr lang="en-US" dirty="0"/>
          </a:p>
          <a:p>
            <a:r>
              <a:rPr lang="en-US" dirty="0" smtClean="0"/>
              <a:t>Find and draw all the legal transitions.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p>
        </p:txBody>
      </p:sp>
      <p:sp>
        <p:nvSpPr>
          <p:cNvPr id="101379" name="Content Placeholder 2"/>
          <p:cNvSpPr>
            <a:spLocks noGrp="1"/>
          </p:cNvSpPr>
          <p:nvPr>
            <p:ph idx="1"/>
          </p:nvPr>
        </p:nvSpPr>
        <p:spPr/>
        <p:txBody>
          <a:bodyPr/>
          <a:lstStyle/>
          <a:p>
            <a:r>
              <a:rPr lang="en-US" dirty="0" smtClean="0"/>
              <a:t>Each use case follows this pattern: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a:t>
            </a:r>
            <a:r>
              <a:rPr lang="en-US" dirty="0" smtClean="0"/>
              <a:t>.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20720406" flipH="1" flipV="1">
            <a:off x="1890388" y="5691589"/>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641796" cy="584775"/>
          </a:xfrm>
          <a:prstGeom prst="rect">
            <a:avLst/>
          </a:prstGeom>
          <a:noFill/>
        </p:spPr>
        <p:txBody>
          <a:bodyPr wrap="none" rtlCol="0">
            <a:spAutoFit/>
          </a:bodyPr>
          <a:lstStyle/>
          <a:p>
            <a:r>
              <a:rPr lang="en-US" sz="1600" dirty="0" smtClean="0"/>
              <a:t>Synchronization</a:t>
            </a:r>
            <a:br>
              <a:rPr lang="en-US" sz="1600" dirty="0" smtClean="0"/>
            </a:br>
            <a:r>
              <a:rPr lang="en-US" sz="1600" dirty="0" smtClean="0"/>
              <a:t>Join</a:t>
            </a:r>
            <a:endParaRPr lang="en-US" sz="1600" dirty="0"/>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a:t>
            </a:r>
            <a:r>
              <a:rPr lang="en-US" dirty="0" smtClean="0"/>
              <a:t>.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17555869" flipH="1" flipV="1">
            <a:off x="7798827" y="391934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705384" y="3879490"/>
            <a:ext cx="1438214" cy="584775"/>
          </a:xfrm>
          <a:prstGeom prst="rect">
            <a:avLst/>
          </a:prstGeom>
          <a:noFill/>
        </p:spPr>
        <p:txBody>
          <a:bodyPr wrap="none" rtlCol="0">
            <a:spAutoFit/>
          </a:bodyPr>
          <a:lstStyle/>
          <a:p>
            <a:r>
              <a:rPr lang="en-US" sz="1600" dirty="0" smtClean="0"/>
              <a:t>Synchronous </a:t>
            </a:r>
            <a:br>
              <a:rPr lang="en-US" sz="1600" dirty="0" smtClean="0"/>
            </a:br>
            <a:r>
              <a:rPr lang="en-US" sz="1600" dirty="0" smtClean="0"/>
              <a:t>message</a:t>
            </a:r>
            <a:endParaRPr lang="en-US" sz="1600"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45803" y="4006059"/>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332121" flipH="1" flipV="1">
            <a:off x="2701606" y="518167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018180" y="4917938"/>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2101682" flipH="1" flipV="1">
            <a:off x="7777550" y="53092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675828" y="4861969"/>
            <a:ext cx="1540806" cy="584775"/>
          </a:xfrm>
          <a:prstGeom prst="rect">
            <a:avLst/>
          </a:prstGeom>
          <a:noFill/>
        </p:spPr>
        <p:txBody>
          <a:bodyPr wrap="none" rtlCol="0">
            <a:spAutoFit/>
          </a:bodyPr>
          <a:lstStyle/>
          <a:p>
            <a:r>
              <a:rPr lang="en-US" sz="1600" dirty="0" smtClean="0"/>
              <a:t>Asynchronous </a:t>
            </a:r>
            <a:br>
              <a:rPr lang="en-US" sz="1600" dirty="0" smtClean="0"/>
            </a:br>
            <a:r>
              <a:rPr lang="en-US" sz="1600" dirty="0" smtClean="0"/>
              <a:t>message</a:t>
            </a:r>
            <a:endParaRPr lang="en-US" sz="1600" dirty="0"/>
          </a:p>
        </p:txBody>
      </p:sp>
    </p:spTree>
    <p:extLst>
      <p:ext uri="{BB962C8B-B14F-4D97-AF65-F5344CB8AC3E}">
        <p14:creationId xmlns:p14="http://schemas.microsoft.com/office/powerpoint/2010/main" val="1968895651"/>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8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smtClean="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10</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11</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12</a:t>
            </a:r>
            <a:endParaRPr lang="en-US" sz="8000" dirty="0">
              <a:solidFill>
                <a:srgbClr val="FF0000"/>
              </a:solidFill>
            </a:endParaRPr>
          </a:p>
        </p:txBody>
      </p:sp>
    </p:spTree>
    <p:extLst>
      <p:ext uri="{BB962C8B-B14F-4D97-AF65-F5344CB8AC3E}">
        <p14:creationId xmlns:p14="http://schemas.microsoft.com/office/powerpoint/2010/main" val="373810077"/>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13</a:t>
            </a:r>
            <a:endParaRPr lang="en-US" sz="8000" dirty="0">
              <a:solidFill>
                <a:srgbClr val="FF0000"/>
              </a:solidFill>
            </a:endParaRPr>
          </a:p>
        </p:txBody>
      </p:sp>
    </p:spTree>
    <p:extLst>
      <p:ext uri="{BB962C8B-B14F-4D97-AF65-F5344CB8AC3E}">
        <p14:creationId xmlns:p14="http://schemas.microsoft.com/office/powerpoint/2010/main" val="2105954777"/>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a:t>
            </a:r>
            <a:r>
              <a:rPr lang="en-US" dirty="0" smtClean="0"/>
              <a:t>.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endParaRPr lang="en-US" sz="1800" dirty="0" smtClean="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Requirements Clarification</a:t>
            </a:r>
          </a:p>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a:t>
            </a:r>
            <a:r>
              <a:rPr lang="en-US" dirty="0" smtClean="0"/>
              <a:t>.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a:t>
            </a:r>
            <a:r>
              <a:rPr lang="en-US" dirty="0" smtClean="0"/>
              <a:t>.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a:t>
            </a:r>
            <a:r>
              <a:rPr lang="en-US" dirty="0" smtClean="0"/>
              <a:t>.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4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9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1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4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41550</TotalTime>
  <Pages>3</Pages>
  <Words>9701</Words>
  <Application>Microsoft Macintosh PowerPoint</Application>
  <PresentationFormat>On-screen Show (4:3)</PresentationFormat>
  <Paragraphs>2949</Paragraphs>
  <Slides>227</Slides>
  <Notes>62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227</vt:i4>
      </vt:variant>
    </vt:vector>
  </HeadingPairs>
  <TitlesOfParts>
    <vt:vector size="230" baseType="lpstr">
      <vt:lpstr>mgc_training_slidemaster</vt:lpstr>
      <vt:lpstr>Slide</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Cortland Starrett</cp:lastModifiedBy>
  <cp:revision>252</cp:revision>
  <cp:lastPrinted>2014-08-31T15:12:27Z</cp:lastPrinted>
  <dcterms:created xsi:type="dcterms:W3CDTF">2014-05-05T05:30:08Z</dcterms:created>
  <dcterms:modified xsi:type="dcterms:W3CDTF">2015-09-16T00:05:22Z</dcterms:modified>
</cp:coreProperties>
</file>